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72" r:id="rId6"/>
    <p:sldId id="273" r:id="rId7"/>
    <p:sldId id="260" r:id="rId8"/>
    <p:sldId id="261" r:id="rId9"/>
    <p:sldId id="262" r:id="rId10"/>
    <p:sldId id="263" r:id="rId11"/>
    <p:sldId id="274" r:id="rId12"/>
    <p:sldId id="267" r:id="rId13"/>
    <p:sldId id="264" r:id="rId14"/>
    <p:sldId id="265" r:id="rId15"/>
    <p:sldId id="268" r:id="rId16"/>
    <p:sldId id="269"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60FDC6-7B5F-4BF4-86F9-69CFAE7BC799}" type="datetimeFigureOut">
              <a:rPr lang="en-US" smtClean="0"/>
              <a:t>3/31/2015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63C7CE-5021-4DFD-BD1E-F4F12A580536}" type="slidenum">
              <a:rPr lang="en-US" smtClean="0"/>
              <a:t>‹#›</a:t>
            </a:fld>
            <a:endParaRPr lang="en-US"/>
          </a:p>
        </p:txBody>
      </p:sp>
    </p:spTree>
    <p:extLst>
      <p:ext uri="{BB962C8B-B14F-4D97-AF65-F5344CB8AC3E}">
        <p14:creationId xmlns:p14="http://schemas.microsoft.com/office/powerpoint/2010/main" val="547672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grade level teacher was given 3 hours of PD by Dr. Tracy Inman, Associate Director of the WKU Center for gifted studies.</a:t>
            </a:r>
            <a:r>
              <a:rPr lang="en-US" baseline="0" dirty="0" smtClean="0"/>
              <a:t>  Each teacher was given a copy of Differentiating Instruction with Menus Book to use with gifted students in the classroom.  The first parent workshop was conducted by Dr. Tracy Inman.  Parents were also given a copy of “raising a gifted child”.  The remaining parent meetings were to share games and strategies to help further the development of their gifted child.  </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2</a:t>
            </a:fld>
            <a:endParaRPr lang="en-US"/>
          </a:p>
        </p:txBody>
      </p:sp>
    </p:spTree>
    <p:extLst>
      <p:ext uri="{BB962C8B-B14F-4D97-AF65-F5344CB8AC3E}">
        <p14:creationId xmlns:p14="http://schemas.microsoft.com/office/powerpoint/2010/main" val="2442768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could chose to write a newspaper article about how the 10s and 100s feel about the ones place not wanting be a place value.  Students could chose to create a brochure that shows how the</a:t>
            </a:r>
            <a:r>
              <a:rPr lang="en-US" baseline="0" dirty="0" smtClean="0"/>
              <a:t> Egyptian or Roman method of recording numbers are different than ours.</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4</a:t>
            </a:fld>
            <a:endParaRPr lang="en-US"/>
          </a:p>
        </p:txBody>
      </p:sp>
    </p:spTree>
    <p:extLst>
      <p:ext uri="{BB962C8B-B14F-4D97-AF65-F5344CB8AC3E}">
        <p14:creationId xmlns:p14="http://schemas.microsoft.com/office/powerpoint/2010/main" val="1512545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downloaded the stats for the girls basketball team from 5 previous games.  They had to find the mean, median, and mode of the points per game</a:t>
            </a:r>
            <a:r>
              <a:rPr lang="en-US" baseline="0" dirty="0" smtClean="0"/>
              <a:t> (grades 3-5) only.</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7</a:t>
            </a:fld>
            <a:endParaRPr lang="en-US"/>
          </a:p>
        </p:txBody>
      </p:sp>
    </p:spTree>
    <p:extLst>
      <p:ext uri="{BB962C8B-B14F-4D97-AF65-F5344CB8AC3E}">
        <p14:creationId xmlns:p14="http://schemas.microsoft.com/office/powerpoint/2010/main" val="572555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She shared with the parents about how to provide for a gifted</a:t>
            </a:r>
            <a:r>
              <a:rPr lang="en-US" baseline="0" dirty="0" smtClean="0"/>
              <a:t> student.  Parents were also given a book about Raising a Gifted Child.</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9</a:t>
            </a:fld>
            <a:endParaRPr lang="en-US"/>
          </a:p>
        </p:txBody>
      </p:sp>
    </p:spTree>
    <p:extLst>
      <p:ext uri="{BB962C8B-B14F-4D97-AF65-F5344CB8AC3E}">
        <p14:creationId xmlns:p14="http://schemas.microsoft.com/office/powerpoint/2010/main" val="241440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Gina</a:t>
            </a:r>
            <a:r>
              <a:rPr lang="en-US" baseline="0" dirty="0" smtClean="0"/>
              <a:t> will give detail information about the competition.  </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10</a:t>
            </a:fld>
            <a:endParaRPr lang="en-US"/>
          </a:p>
        </p:txBody>
      </p:sp>
    </p:spTree>
    <p:extLst>
      <p:ext uri="{BB962C8B-B14F-4D97-AF65-F5344CB8AC3E}">
        <p14:creationId xmlns:p14="http://schemas.microsoft.com/office/powerpoint/2010/main" val="1307366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Beyond Base Ten investigates the concept of place value and the representation of numbers by using place value and non place value systems.  Also discussing why Base Ten is the surviving number system and presenting application of other number bases in areas such as computers and electricity.</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12</a:t>
            </a:fld>
            <a:endParaRPr lang="en-US"/>
          </a:p>
        </p:txBody>
      </p:sp>
    </p:spTree>
    <p:extLst>
      <p:ext uri="{BB962C8B-B14F-4D97-AF65-F5344CB8AC3E}">
        <p14:creationId xmlns:p14="http://schemas.microsoft.com/office/powerpoint/2010/main" val="548791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Grades 1-2 will focus on place value and 3-5 will focus on beyond base ten</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13</a:t>
            </a:fld>
            <a:endParaRPr lang="en-US"/>
          </a:p>
        </p:txBody>
      </p:sp>
    </p:spTree>
    <p:extLst>
      <p:ext uri="{BB962C8B-B14F-4D97-AF65-F5344CB8AC3E}">
        <p14:creationId xmlns:p14="http://schemas.microsoft.com/office/powerpoint/2010/main" val="1090334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a:t>
            </a:r>
            <a:r>
              <a:rPr lang="en-US" baseline="0" dirty="0" smtClean="0"/>
              <a:t> one of the lessons at this time.</a:t>
            </a:r>
            <a:endParaRPr lang="en-US" dirty="0"/>
          </a:p>
        </p:txBody>
      </p:sp>
      <p:sp>
        <p:nvSpPr>
          <p:cNvPr id="4" name="Slide Number Placeholder 3"/>
          <p:cNvSpPr>
            <a:spLocks noGrp="1"/>
          </p:cNvSpPr>
          <p:nvPr>
            <p:ph type="sldNum" sz="quarter" idx="10"/>
          </p:nvPr>
        </p:nvSpPr>
        <p:spPr/>
        <p:txBody>
          <a:bodyPr/>
          <a:lstStyle/>
          <a:p>
            <a:fld id="{9B63C7CE-5021-4DFD-BD1E-F4F12A580536}" type="slidenum">
              <a:rPr lang="en-US" smtClean="0"/>
              <a:t>14</a:t>
            </a:fld>
            <a:endParaRPr lang="en-US"/>
          </a:p>
        </p:txBody>
      </p:sp>
    </p:spTree>
    <p:extLst>
      <p:ext uri="{BB962C8B-B14F-4D97-AF65-F5344CB8AC3E}">
        <p14:creationId xmlns:p14="http://schemas.microsoft.com/office/powerpoint/2010/main" val="3072927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4074397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3443065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29440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3482567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386027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393824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2421867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2474472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54845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2628276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EFD73-620F-4499-85B9-51F31281E015}" type="datetimeFigureOut">
              <a:rPr lang="en-US" smtClean="0"/>
              <a:t>3/31/2015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3E6D93-C84A-4C25-A96F-3ACD291B59CC}" type="slidenum">
              <a:rPr lang="en-US" smtClean="0"/>
              <a:t>‹#›</a:t>
            </a:fld>
            <a:endParaRPr lang="en-US" dirty="0"/>
          </a:p>
        </p:txBody>
      </p:sp>
    </p:spTree>
    <p:extLst>
      <p:ext uri="{BB962C8B-B14F-4D97-AF65-F5344CB8AC3E}">
        <p14:creationId xmlns:p14="http://schemas.microsoft.com/office/powerpoint/2010/main" val="203691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3EFD73-620F-4499-85B9-51F31281E015}" type="datetimeFigureOut">
              <a:rPr lang="en-US" smtClean="0"/>
              <a:t>3/31/2015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3E6D93-C84A-4C25-A96F-3ACD291B59CC}" type="slidenum">
              <a:rPr lang="en-US" smtClean="0"/>
              <a:t>‹#›</a:t>
            </a:fld>
            <a:endParaRPr lang="en-US" dirty="0"/>
          </a:p>
        </p:txBody>
      </p:sp>
    </p:spTree>
    <p:extLst>
      <p:ext uri="{BB962C8B-B14F-4D97-AF65-F5344CB8AC3E}">
        <p14:creationId xmlns:p14="http://schemas.microsoft.com/office/powerpoint/2010/main" val="3901749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gina.poore@clinton.kyschools.us" TargetMode="External"/><Relationship Id="rId2" Type="http://schemas.openxmlformats.org/officeDocument/2006/relationships/hyperlink" Target="mailto:tonda.thompson@clinton.kyschools.u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752599"/>
          </a:xfrm>
        </p:spPr>
        <p:txBody>
          <a:bodyPr>
            <a:normAutofit/>
          </a:bodyPr>
          <a:lstStyle/>
          <a:p>
            <a:r>
              <a:rPr lang="en-US" sz="2800" dirty="0" smtClean="0"/>
              <a:t>Beyond Base Ten:  A sustainable Approach for Enhancing the Mathematical Development of Gifted Elementary Students</a:t>
            </a:r>
            <a:endParaRPr lang="en-US" sz="2800" dirty="0"/>
          </a:p>
        </p:txBody>
      </p:sp>
      <p:sp>
        <p:nvSpPr>
          <p:cNvPr id="3" name="Subtitle 2"/>
          <p:cNvSpPr>
            <a:spLocks noGrp="1"/>
          </p:cNvSpPr>
          <p:nvPr>
            <p:ph type="subTitle" idx="1"/>
          </p:nvPr>
        </p:nvSpPr>
        <p:spPr>
          <a:xfrm>
            <a:off x="1066800" y="3200400"/>
            <a:ext cx="6705600" cy="2438400"/>
          </a:xfrm>
        </p:spPr>
        <p:txBody>
          <a:bodyPr>
            <a:normAutofit/>
          </a:bodyPr>
          <a:lstStyle/>
          <a:p>
            <a:r>
              <a:rPr lang="en-US" sz="2800" b="1" dirty="0" smtClean="0"/>
              <a:t>Presented by </a:t>
            </a:r>
          </a:p>
          <a:p>
            <a:r>
              <a:rPr lang="en-US" sz="2800" b="1" dirty="0" smtClean="0"/>
              <a:t>Tonda Thompson:  MIT</a:t>
            </a:r>
          </a:p>
          <a:p>
            <a:r>
              <a:rPr lang="en-US" sz="2800" b="1" dirty="0" smtClean="0"/>
              <a:t>Gina Poore:  Gifted Teacher</a:t>
            </a:r>
            <a:endParaRPr lang="en-US" sz="28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62124"/>
            <a:ext cx="1295400" cy="1323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1762124"/>
            <a:ext cx="1409700"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0097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Noetic Math Competition</a:t>
            </a:r>
            <a:endParaRPr lang="en-US" dirty="0"/>
          </a:p>
        </p:txBody>
      </p:sp>
      <p:sp>
        <p:nvSpPr>
          <p:cNvPr id="3" name="Content Placeholder 2"/>
          <p:cNvSpPr>
            <a:spLocks noGrp="1"/>
          </p:cNvSpPr>
          <p:nvPr>
            <p:ph idx="1"/>
          </p:nvPr>
        </p:nvSpPr>
        <p:spPr/>
        <p:txBody>
          <a:bodyPr/>
          <a:lstStyle/>
          <a:p>
            <a:r>
              <a:rPr lang="en-US" dirty="0" smtClean="0"/>
              <a:t>Students will participate in the fall and spring in the Noetic Math Competition.</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981326"/>
            <a:ext cx="3733800" cy="3343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8362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25400"/>
            <a:ext cx="4235712" cy="3163711"/>
          </a:xfrm>
          <a:prstGeom prst="rect">
            <a:avLst/>
          </a:prstGeom>
          <a:ln>
            <a:solidFill>
              <a:schemeClr val="accent1"/>
            </a:solidFill>
          </a:ln>
          <a:effectLst>
            <a:outerShdw blurRad="50800" dist="50800" dir="5400000" algn="ctr" rotWithShape="0">
              <a:schemeClr val="tx2"/>
            </a:outerShdw>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32" y="3429000"/>
            <a:ext cx="4241380" cy="3167945"/>
          </a:xfrm>
          <a:prstGeom prst="rect">
            <a:avLst/>
          </a:prstGeom>
          <a:ln>
            <a:solidFill>
              <a:schemeClr val="accent1"/>
            </a:solidFill>
          </a:ln>
          <a:effectLst>
            <a:outerShdw blurRad="50800" dist="50800" dir="5400000" algn="ctr" rotWithShape="0">
              <a:schemeClr val="tx2"/>
            </a:outerShdw>
          </a:effec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9642" y="42098"/>
            <a:ext cx="4213358" cy="3147014"/>
          </a:xfrm>
          <a:prstGeom prst="rect">
            <a:avLst/>
          </a:prstGeom>
          <a:ln>
            <a:solidFill>
              <a:schemeClr val="accent1"/>
            </a:solidFill>
          </a:ln>
          <a:effectLst>
            <a:outerShdw blurRad="50800" dist="50800" dir="5400000" algn="ctr" rotWithShape="0">
              <a:schemeClr val="tx2"/>
            </a:outerShdw>
          </a:effec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1619" y="3428999"/>
            <a:ext cx="4241381" cy="3167945"/>
          </a:xfrm>
          <a:prstGeom prst="rect">
            <a:avLst/>
          </a:prstGeom>
          <a:ln>
            <a:solidFill>
              <a:schemeClr val="accent1"/>
            </a:solidFill>
          </a:ln>
          <a:effectLst>
            <a:outerShdw blurRad="50800" dist="50800" dir="5400000" algn="ctr" rotWithShape="0">
              <a:schemeClr val="tx2"/>
            </a:outerShdw>
          </a:effectLst>
        </p:spPr>
      </p:pic>
    </p:spTree>
    <p:extLst>
      <p:ext uri="{BB962C8B-B14F-4D97-AF65-F5344CB8AC3E}">
        <p14:creationId xmlns:p14="http://schemas.microsoft.com/office/powerpoint/2010/main" val="4004652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 expect from Beyond Base Ten</a:t>
            </a:r>
            <a:endParaRPr lang="en-US" dirty="0"/>
          </a:p>
        </p:txBody>
      </p:sp>
      <p:sp>
        <p:nvSpPr>
          <p:cNvPr id="3" name="Content Placeholder 2"/>
          <p:cNvSpPr>
            <a:spLocks noGrp="1"/>
          </p:cNvSpPr>
          <p:nvPr>
            <p:ph idx="1"/>
          </p:nvPr>
        </p:nvSpPr>
        <p:spPr/>
        <p:txBody>
          <a:bodyPr/>
          <a:lstStyle/>
          <a:p>
            <a:r>
              <a:rPr lang="en-US" dirty="0" smtClean="0"/>
              <a:t>Pre-assessments</a:t>
            </a:r>
          </a:p>
          <a:p>
            <a:r>
              <a:rPr lang="en-US" dirty="0" smtClean="0"/>
              <a:t>Post-assessments</a:t>
            </a:r>
          </a:p>
          <a:p>
            <a:r>
              <a:rPr lang="en-US" dirty="0" smtClean="0"/>
              <a:t>Study of Roman numerals, </a:t>
            </a:r>
            <a:r>
              <a:rPr lang="en-US" dirty="0" err="1" smtClean="0"/>
              <a:t>Bablonians</a:t>
            </a:r>
            <a:r>
              <a:rPr lang="en-US" dirty="0" smtClean="0"/>
              <a:t> (Base sixty) and Mayans (base twenty)</a:t>
            </a:r>
          </a:p>
          <a:p>
            <a:r>
              <a:rPr lang="en-US" dirty="0" smtClean="0"/>
              <a:t>Base Five</a:t>
            </a:r>
          </a:p>
          <a:p>
            <a:r>
              <a:rPr lang="en-US" dirty="0" smtClean="0"/>
              <a:t>Base Two</a:t>
            </a:r>
          </a:p>
          <a:p>
            <a:endParaRPr lang="en-US" dirty="0"/>
          </a:p>
        </p:txBody>
      </p:sp>
    </p:spTree>
    <p:extLst>
      <p:ext uri="{BB962C8B-B14F-4D97-AF65-F5344CB8AC3E}">
        <p14:creationId xmlns:p14="http://schemas.microsoft.com/office/powerpoint/2010/main" val="1017364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Beyond Base Ten</a:t>
            </a:r>
            <a:endParaRPr lang="en-US" dirty="0"/>
          </a:p>
        </p:txBody>
      </p:sp>
      <p:sp>
        <p:nvSpPr>
          <p:cNvPr id="3" name="Content Placeholder 2"/>
          <p:cNvSpPr>
            <a:spLocks noGrp="1"/>
          </p:cNvSpPr>
          <p:nvPr>
            <p:ph idx="1"/>
          </p:nvPr>
        </p:nvSpPr>
        <p:spPr/>
        <p:txBody>
          <a:bodyPr>
            <a:normAutofit/>
          </a:bodyPr>
          <a:lstStyle/>
          <a:p>
            <a:r>
              <a:rPr lang="en-US" dirty="0" smtClean="0"/>
              <a:t>Students MUST be proficient in whole number operations of addition, subtraction, multiplication, and division.</a:t>
            </a:r>
          </a:p>
          <a:p>
            <a:r>
              <a:rPr lang="en-US" dirty="0" smtClean="0"/>
              <a:t>Students should understand the place-value structure of the Base Ten number system and be able to represent and compare whole numbers and decimals.</a:t>
            </a:r>
            <a:endParaRPr lang="en-US" dirty="0"/>
          </a:p>
        </p:txBody>
      </p:sp>
    </p:spTree>
    <p:extLst>
      <p:ext uri="{BB962C8B-B14F-4D97-AF65-F5344CB8AC3E}">
        <p14:creationId xmlns:p14="http://schemas.microsoft.com/office/powerpoint/2010/main" val="1119301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Beyond Base Ten</a:t>
            </a:r>
            <a:endParaRPr lang="en-US" dirty="0"/>
          </a:p>
        </p:txBody>
      </p:sp>
      <p:sp>
        <p:nvSpPr>
          <p:cNvPr id="3" name="Content Placeholder 2"/>
          <p:cNvSpPr>
            <a:spLocks noGrp="1"/>
          </p:cNvSpPr>
          <p:nvPr>
            <p:ph idx="1"/>
          </p:nvPr>
        </p:nvSpPr>
        <p:spPr/>
        <p:txBody>
          <a:bodyPr>
            <a:normAutofit lnSpcReduction="10000"/>
          </a:bodyPr>
          <a:lstStyle/>
          <a:p>
            <a:r>
              <a:rPr lang="en-US" dirty="0" smtClean="0"/>
              <a:t>Number operations done in a base other than Base Ten require a much deeper understanding of the algorithms and require serious thinking.</a:t>
            </a:r>
          </a:p>
          <a:p>
            <a:endParaRPr lang="en-US" dirty="0"/>
          </a:p>
          <a:p>
            <a:r>
              <a:rPr lang="en-US" dirty="0" smtClean="0"/>
              <a:t>Often times in the regular classroom, gifted students are not subjected to the in-depth thinking that is required from studying a different base. </a:t>
            </a:r>
            <a:endParaRPr lang="en-US" dirty="0"/>
          </a:p>
        </p:txBody>
      </p:sp>
    </p:spTree>
    <p:extLst>
      <p:ext uri="{BB962C8B-B14F-4D97-AF65-F5344CB8AC3E}">
        <p14:creationId xmlns:p14="http://schemas.microsoft.com/office/powerpoint/2010/main" val="989473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will be studying these lessons? </a:t>
            </a:r>
            <a:endParaRPr lang="en-US" dirty="0"/>
          </a:p>
        </p:txBody>
      </p:sp>
      <p:sp>
        <p:nvSpPr>
          <p:cNvPr id="3" name="Content Placeholder 2"/>
          <p:cNvSpPr>
            <a:spLocks noGrp="1"/>
          </p:cNvSpPr>
          <p:nvPr>
            <p:ph idx="1"/>
          </p:nvPr>
        </p:nvSpPr>
        <p:spPr/>
        <p:txBody>
          <a:bodyPr/>
          <a:lstStyle/>
          <a:p>
            <a:r>
              <a:rPr lang="en-US" dirty="0" smtClean="0"/>
              <a:t>Gifted math students in grades 3-5.</a:t>
            </a:r>
          </a:p>
          <a:p>
            <a:endParaRPr lang="en-US" dirty="0"/>
          </a:p>
          <a:p>
            <a:r>
              <a:rPr lang="en-US" dirty="0" smtClean="0"/>
              <a:t>It is also recommended for middle school students who need more advanced coursework in mathematics.</a:t>
            </a:r>
            <a:endParaRPr lang="en-US" dirty="0"/>
          </a:p>
        </p:txBody>
      </p:sp>
    </p:spTree>
    <p:extLst>
      <p:ext uri="{BB962C8B-B14F-4D97-AF65-F5344CB8AC3E}">
        <p14:creationId xmlns:p14="http://schemas.microsoft.com/office/powerpoint/2010/main" val="786343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younger students</a:t>
            </a:r>
            <a:endParaRPr lang="en-US" dirty="0"/>
          </a:p>
        </p:txBody>
      </p:sp>
      <p:sp>
        <p:nvSpPr>
          <p:cNvPr id="3" name="Content Placeholder 2"/>
          <p:cNvSpPr>
            <a:spLocks noGrp="1"/>
          </p:cNvSpPr>
          <p:nvPr>
            <p:ph idx="1"/>
          </p:nvPr>
        </p:nvSpPr>
        <p:spPr/>
        <p:txBody>
          <a:bodyPr/>
          <a:lstStyle/>
          <a:p>
            <a:r>
              <a:rPr lang="en-US" dirty="0" smtClean="0"/>
              <a:t>Students in grades 1-2 will do more work with the Base Ten number system.  They will work on addition, subtraction, multiplication and division, using place value strategies.</a:t>
            </a:r>
            <a:endParaRPr lang="en-US" dirty="0"/>
          </a:p>
        </p:txBody>
      </p:sp>
    </p:spTree>
    <p:extLst>
      <p:ext uri="{BB962C8B-B14F-4D97-AF65-F5344CB8AC3E}">
        <p14:creationId xmlns:p14="http://schemas.microsoft.com/office/powerpoint/2010/main" val="1989974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Results</a:t>
            </a:r>
            <a:endParaRPr lang="en-US" dirty="0"/>
          </a:p>
        </p:txBody>
      </p:sp>
      <p:sp>
        <p:nvSpPr>
          <p:cNvPr id="3" name="Content Placeholder 2"/>
          <p:cNvSpPr>
            <a:spLocks noGrp="1"/>
          </p:cNvSpPr>
          <p:nvPr>
            <p:ph idx="1"/>
          </p:nvPr>
        </p:nvSpPr>
        <p:spPr/>
        <p:txBody>
          <a:bodyPr/>
          <a:lstStyle/>
          <a:p>
            <a:pPr marL="0" indent="0">
              <a:buNone/>
            </a:pPr>
            <a:r>
              <a:rPr lang="en-US" dirty="0" smtClean="0"/>
              <a:t>We hope to have educated the parents and teachers, of gifted students, in ways that will continue to advance their mathematical thinking.</a:t>
            </a:r>
          </a:p>
          <a:p>
            <a:pPr marL="0" indent="0">
              <a:buNone/>
            </a:pPr>
            <a:r>
              <a:rPr lang="en-US" dirty="0" smtClean="0"/>
              <a:t>We hope to instill high level thinking in our gifted population that encourages them to “think outside the box.”</a:t>
            </a:r>
          </a:p>
          <a:p>
            <a:pPr marL="0" indent="0">
              <a:buNone/>
            </a:pPr>
            <a:endParaRPr lang="en-US" dirty="0"/>
          </a:p>
        </p:txBody>
      </p:sp>
    </p:spTree>
    <p:extLst>
      <p:ext uri="{BB962C8B-B14F-4D97-AF65-F5344CB8AC3E}">
        <p14:creationId xmlns:p14="http://schemas.microsoft.com/office/powerpoint/2010/main" val="153727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for your kind attention</a:t>
            </a:r>
            <a:endParaRPr lang="en-US" dirty="0"/>
          </a:p>
        </p:txBody>
      </p:sp>
      <p:sp>
        <p:nvSpPr>
          <p:cNvPr id="3" name="Content Placeholder 2"/>
          <p:cNvSpPr>
            <a:spLocks noGrp="1"/>
          </p:cNvSpPr>
          <p:nvPr>
            <p:ph idx="1"/>
          </p:nvPr>
        </p:nvSpPr>
        <p:spPr/>
        <p:txBody>
          <a:bodyPr/>
          <a:lstStyle/>
          <a:p>
            <a:pPr marL="0" indent="0">
              <a:buNone/>
            </a:pPr>
            <a:r>
              <a:rPr lang="en-US" dirty="0" smtClean="0"/>
              <a:t>Tonda Thompson</a:t>
            </a:r>
          </a:p>
          <a:p>
            <a:pPr marL="0" indent="0">
              <a:buNone/>
            </a:pPr>
            <a:r>
              <a:rPr lang="en-US" dirty="0">
                <a:hlinkClick r:id="rId2"/>
              </a:rPr>
              <a:t>t</a:t>
            </a:r>
            <a:r>
              <a:rPr lang="en-US" dirty="0" smtClean="0">
                <a:hlinkClick r:id="rId2"/>
              </a:rPr>
              <a:t>onda.thompson@clinton.kyschools.us</a:t>
            </a:r>
            <a:endParaRPr lang="en-US" dirty="0" smtClean="0"/>
          </a:p>
          <a:p>
            <a:pPr marL="0" indent="0">
              <a:buNone/>
            </a:pPr>
            <a:endParaRPr lang="en-US" dirty="0"/>
          </a:p>
          <a:p>
            <a:pPr marL="0" indent="0">
              <a:buNone/>
            </a:pPr>
            <a:r>
              <a:rPr lang="en-US" dirty="0" smtClean="0"/>
              <a:t>Gina Poore</a:t>
            </a:r>
          </a:p>
          <a:p>
            <a:pPr marL="0" indent="0">
              <a:buNone/>
            </a:pPr>
            <a:r>
              <a:rPr lang="en-US" dirty="0" smtClean="0">
                <a:hlinkClick r:id="rId3"/>
              </a:rPr>
              <a:t>gina.poore@clinton.kyschools.us</a:t>
            </a:r>
            <a:endParaRPr lang="en-US" dirty="0" smtClean="0"/>
          </a:p>
          <a:p>
            <a:pPr marL="0" indent="0">
              <a:buNone/>
            </a:pPr>
            <a:endParaRPr lang="en-US" dirty="0"/>
          </a:p>
        </p:txBody>
      </p:sp>
    </p:spTree>
    <p:extLst>
      <p:ext uri="{BB962C8B-B14F-4D97-AF65-F5344CB8AC3E}">
        <p14:creationId xmlns:p14="http://schemas.microsoft.com/office/powerpoint/2010/main" val="2988503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we get started?</a:t>
            </a:r>
            <a:endParaRPr lang="en-US" dirty="0"/>
          </a:p>
        </p:txBody>
      </p:sp>
      <p:sp>
        <p:nvSpPr>
          <p:cNvPr id="3" name="Content Placeholder 2"/>
          <p:cNvSpPr>
            <a:spLocks noGrp="1"/>
          </p:cNvSpPr>
          <p:nvPr>
            <p:ph idx="1"/>
          </p:nvPr>
        </p:nvSpPr>
        <p:spPr/>
        <p:txBody>
          <a:bodyPr/>
          <a:lstStyle/>
          <a:p>
            <a:r>
              <a:rPr lang="en-US" dirty="0" smtClean="0"/>
              <a:t>Students who were identified as gifted in mathematics or general intelligence were selected to participate.</a:t>
            </a:r>
          </a:p>
          <a:p>
            <a:r>
              <a:rPr lang="en-US" dirty="0" smtClean="0"/>
              <a:t>Teacher Professional Development with every elementary teacher.</a:t>
            </a:r>
          </a:p>
          <a:p>
            <a:r>
              <a:rPr lang="en-US" dirty="0" smtClean="0"/>
              <a:t>5 Parent Workshops were scheduled throughout the year.</a:t>
            </a:r>
          </a:p>
          <a:p>
            <a:endParaRPr lang="en-US" dirty="0"/>
          </a:p>
        </p:txBody>
      </p:sp>
    </p:spTree>
    <p:extLst>
      <p:ext uri="{BB962C8B-B14F-4D97-AF65-F5344CB8AC3E}">
        <p14:creationId xmlns:p14="http://schemas.microsoft.com/office/powerpoint/2010/main" val="163833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 Saturdays</a:t>
            </a:r>
            <a:endParaRPr lang="en-US" dirty="0"/>
          </a:p>
        </p:txBody>
      </p:sp>
      <p:sp>
        <p:nvSpPr>
          <p:cNvPr id="3" name="Content Placeholder 2"/>
          <p:cNvSpPr>
            <a:spLocks noGrp="1"/>
          </p:cNvSpPr>
          <p:nvPr>
            <p:ph idx="1"/>
          </p:nvPr>
        </p:nvSpPr>
        <p:spPr/>
        <p:txBody>
          <a:bodyPr/>
          <a:lstStyle/>
          <a:p>
            <a:r>
              <a:rPr lang="en-US" dirty="0" smtClean="0"/>
              <a:t>We scheduled 4, three hour Saturday sessions.</a:t>
            </a:r>
          </a:p>
          <a:p>
            <a:endParaRPr lang="en-US" dirty="0" smtClean="0"/>
          </a:p>
          <a:p>
            <a:r>
              <a:rPr lang="en-US" dirty="0" smtClean="0"/>
              <a:t>One being to UK Engineering Day</a:t>
            </a:r>
          </a:p>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2374900" y="3581400"/>
            <a:ext cx="35560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1738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what did the other days consist of?</a:t>
            </a:r>
            <a:endParaRPr lang="en-US" dirty="0"/>
          </a:p>
        </p:txBody>
      </p:sp>
      <p:sp>
        <p:nvSpPr>
          <p:cNvPr id="3" name="Content Placeholder 2"/>
          <p:cNvSpPr>
            <a:spLocks noGrp="1"/>
          </p:cNvSpPr>
          <p:nvPr>
            <p:ph idx="1"/>
          </p:nvPr>
        </p:nvSpPr>
        <p:spPr/>
        <p:txBody>
          <a:bodyPr>
            <a:normAutofit lnSpcReduction="10000"/>
          </a:bodyPr>
          <a:lstStyle/>
          <a:p>
            <a:r>
              <a:rPr lang="en-US" dirty="0" smtClean="0"/>
              <a:t>We did activities we called “Amazing Math Race”</a:t>
            </a:r>
          </a:p>
          <a:p>
            <a:r>
              <a:rPr lang="en-US" dirty="0" smtClean="0"/>
              <a:t>We created lyrics and music to showcase Math.</a:t>
            </a:r>
          </a:p>
          <a:p>
            <a:r>
              <a:rPr lang="en-US" dirty="0" smtClean="0"/>
              <a:t>We had Math Scavenger Hunts</a:t>
            </a:r>
          </a:p>
          <a:p>
            <a:r>
              <a:rPr lang="en-US" dirty="0" smtClean="0"/>
              <a:t>We did projects using newspaper articles, advertisements, brochures investigating Egyptian and Roman method of recording numbers.</a:t>
            </a:r>
            <a:endParaRPr lang="en-US" dirty="0"/>
          </a:p>
        </p:txBody>
      </p:sp>
    </p:spTree>
    <p:extLst>
      <p:ext uri="{BB962C8B-B14F-4D97-AF65-F5344CB8AC3E}">
        <p14:creationId xmlns:p14="http://schemas.microsoft.com/office/powerpoint/2010/main" val="534219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30018"/>
            <a:ext cx="3940079" cy="2955059"/>
          </a:xfrm>
          <a:prstGeom prst="rect">
            <a:avLst/>
          </a:prstGeom>
          <a:ln>
            <a:solidFill>
              <a:schemeClr val="accent1"/>
            </a:solidFill>
          </a:ln>
          <a:effectLst>
            <a:outerShdw blurRad="50800" dist="50800" dir="5400000" algn="ctr" rotWithShape="0">
              <a:schemeClr val="tx2"/>
            </a:outerShdw>
          </a:effectLst>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7154" y="58883"/>
            <a:ext cx="3935460" cy="2951594"/>
          </a:xfrm>
          <a:prstGeom prst="rect">
            <a:avLst/>
          </a:prstGeom>
          <a:ln>
            <a:solidFill>
              <a:schemeClr val="accent1"/>
            </a:solidFill>
          </a:ln>
          <a:effectLst>
            <a:outerShdw blurRad="50800" dist="50800" dir="5400000" algn="ctr" rotWithShape="0">
              <a:schemeClr val="tx2"/>
            </a:outerShdw>
          </a:effec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70484" y="3209059"/>
            <a:ext cx="4724400" cy="3543300"/>
          </a:xfrm>
          <a:prstGeom prst="rect">
            <a:avLst/>
          </a:prstGeom>
          <a:ln>
            <a:solidFill>
              <a:schemeClr val="accent1"/>
            </a:solidFill>
          </a:ln>
          <a:effectLst>
            <a:outerShdw blurRad="50800" dist="50800" dir="5400000" algn="ctr" rotWithShape="0">
              <a:schemeClr val="tx2"/>
            </a:outerShdw>
          </a:effectLst>
        </p:spPr>
      </p:pic>
    </p:spTree>
    <p:extLst>
      <p:ext uri="{BB962C8B-B14F-4D97-AF65-F5344CB8AC3E}">
        <p14:creationId xmlns:p14="http://schemas.microsoft.com/office/powerpoint/2010/main" val="1653083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4114800"/>
            <a:ext cx="3505200" cy="2628900"/>
          </a:xfrm>
          <a:prstGeom prst="rect">
            <a:avLst/>
          </a:prstGeom>
          <a:ln>
            <a:solidFill>
              <a:schemeClr val="accent1"/>
            </a:solidFill>
          </a:ln>
          <a:effectLst>
            <a:outerShdw blurRad="50800" dist="50800" dir="5400000" algn="ctr" rotWithShape="0">
              <a:schemeClr val="tx2"/>
            </a:outerShdw>
          </a:effec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16164"/>
            <a:ext cx="5105399" cy="3829049"/>
          </a:xfrm>
          <a:prstGeom prst="rect">
            <a:avLst/>
          </a:prstGeom>
          <a:ln>
            <a:solidFill>
              <a:schemeClr val="accent1"/>
            </a:solidFill>
          </a:ln>
          <a:effectLst>
            <a:outerShdw blurRad="50800" dist="50800" dir="5400000" algn="ctr" rotWithShape="0">
              <a:schemeClr val="tx2"/>
            </a:outerShdw>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4000" y="4000500"/>
            <a:ext cx="3810000" cy="2857500"/>
          </a:xfrm>
          <a:prstGeom prst="rect">
            <a:avLst/>
          </a:prstGeom>
          <a:ln>
            <a:solidFill>
              <a:schemeClr val="accent1"/>
            </a:solidFill>
          </a:ln>
          <a:effectLst>
            <a:outerShdw blurRad="50800" dist="50800" dir="5400000" algn="ctr" rotWithShape="0">
              <a:schemeClr val="tx2"/>
            </a:outerShdw>
          </a:effectLst>
        </p:spPr>
      </p:pic>
    </p:spTree>
    <p:extLst>
      <p:ext uri="{BB962C8B-B14F-4D97-AF65-F5344CB8AC3E}">
        <p14:creationId xmlns:p14="http://schemas.microsoft.com/office/powerpoint/2010/main" val="3460338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ACTIVITIES</a:t>
            </a:r>
            <a:endParaRPr lang="en-US" dirty="0"/>
          </a:p>
        </p:txBody>
      </p:sp>
      <p:sp>
        <p:nvSpPr>
          <p:cNvPr id="3" name="Content Placeholder 2"/>
          <p:cNvSpPr>
            <a:spLocks noGrp="1"/>
          </p:cNvSpPr>
          <p:nvPr>
            <p:ph idx="1"/>
          </p:nvPr>
        </p:nvSpPr>
        <p:spPr/>
        <p:txBody>
          <a:bodyPr/>
          <a:lstStyle/>
          <a:p>
            <a:r>
              <a:rPr lang="en-US" dirty="0" smtClean="0"/>
              <a:t>We used our local basketball teams stats and figured their Mean, Median, and Mode.</a:t>
            </a:r>
          </a:p>
          <a:p>
            <a:endParaRPr lang="en-US" dirty="0"/>
          </a:p>
          <a:p>
            <a:r>
              <a:rPr lang="en-US" dirty="0" smtClean="0"/>
              <a:t>They also had the option of submitting their own proposal for approval.</a:t>
            </a: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1800" y="4419600"/>
            <a:ext cx="2971800" cy="2228850"/>
          </a:xfrm>
          <a:prstGeom prst="rect">
            <a:avLst/>
          </a:prstGeom>
        </p:spPr>
      </p:pic>
    </p:spTree>
    <p:extLst>
      <p:ext uri="{BB962C8B-B14F-4D97-AF65-F5344CB8AC3E}">
        <p14:creationId xmlns:p14="http://schemas.microsoft.com/office/powerpoint/2010/main" val="3634826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What did we hope to achieve?</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We wanted the students to work with other gifted math students in solving real world problems.</a:t>
            </a:r>
            <a:endParaRPr lang="en-US" dirty="0"/>
          </a:p>
          <a:p>
            <a:r>
              <a:rPr lang="en-US" dirty="0" smtClean="0"/>
              <a:t>We wanted to challenge the students to a higher level of thinking that was not evident in the regular classroom. </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0600" y="4286250"/>
            <a:ext cx="2895600" cy="21717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4286250"/>
            <a:ext cx="2971800" cy="2228850"/>
          </a:xfrm>
          <a:prstGeom prst="rect">
            <a:avLst/>
          </a:prstGeom>
          <a:effectLst>
            <a:softEdge rad="12700"/>
          </a:effectLst>
        </p:spPr>
      </p:pic>
    </p:spTree>
    <p:extLst>
      <p:ext uri="{BB962C8B-B14F-4D97-AF65-F5344CB8AC3E}">
        <p14:creationId xmlns:p14="http://schemas.microsoft.com/office/powerpoint/2010/main" val="2968032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we do for the parents?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first parent meeting was with Dr. Tracy Inman, Associate Director of the WKU Center for Gifted Studies.</a:t>
            </a:r>
            <a:endParaRPr lang="en-US" dirty="0"/>
          </a:p>
          <a:p>
            <a:endParaRPr lang="en-US" dirty="0" smtClean="0"/>
          </a:p>
          <a:p>
            <a:r>
              <a:rPr lang="en-US" dirty="0" smtClean="0"/>
              <a:t>Parents participated in activities that the students practice in school to increase memory and problem solving.</a:t>
            </a:r>
          </a:p>
          <a:p>
            <a:endParaRPr lang="en-US" dirty="0" smtClean="0"/>
          </a:p>
          <a:p>
            <a:r>
              <a:rPr lang="en-US" dirty="0" smtClean="0"/>
              <a:t>Parents played board games that encourage creativity and problem solving.</a:t>
            </a:r>
          </a:p>
          <a:p>
            <a:endParaRPr lang="en-US" dirty="0" smtClean="0"/>
          </a:p>
          <a:p>
            <a:r>
              <a:rPr lang="en-US" dirty="0" smtClean="0"/>
              <a:t>We also had award night to honor those who participated in the Noetic Math Competition</a:t>
            </a:r>
          </a:p>
          <a:p>
            <a:endParaRPr lang="en-US" dirty="0"/>
          </a:p>
        </p:txBody>
      </p:sp>
    </p:spTree>
    <p:extLst>
      <p:ext uri="{BB962C8B-B14F-4D97-AF65-F5344CB8AC3E}">
        <p14:creationId xmlns:p14="http://schemas.microsoft.com/office/powerpoint/2010/main" val="24418109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847</Words>
  <Application>Microsoft Office PowerPoint</Application>
  <PresentationFormat>On-screen Show (4:3)</PresentationFormat>
  <Paragraphs>78</Paragraphs>
  <Slides>18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Beyond Base Ten:  A sustainable Approach for Enhancing the Mathematical Development of Gifted Elementary Students</vt:lpstr>
      <vt:lpstr>How did we get started?</vt:lpstr>
      <vt:lpstr>Super Saturdays</vt:lpstr>
      <vt:lpstr>So what did the other days consist of?</vt:lpstr>
      <vt:lpstr>PowerPoint Presentation</vt:lpstr>
      <vt:lpstr>PowerPoint Presentation</vt:lpstr>
      <vt:lpstr>OTHER ACTIVITIES</vt:lpstr>
      <vt:lpstr>What did we hope to achieve?</vt:lpstr>
      <vt:lpstr>What did we do for the parents?</vt:lpstr>
      <vt:lpstr>Noetic Math Competition</vt:lpstr>
      <vt:lpstr>PowerPoint Presentation</vt:lpstr>
      <vt:lpstr>What to expect from Beyond Base Ten</vt:lpstr>
      <vt:lpstr>Using Beyond Base Ten</vt:lpstr>
      <vt:lpstr>Why use Beyond Base Ten</vt:lpstr>
      <vt:lpstr>Who will be studying these lessons? </vt:lpstr>
      <vt:lpstr>Our younger students</vt:lpstr>
      <vt:lpstr>End Results</vt:lpstr>
      <vt:lpstr>Thank you for your kind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Base Ten:  A sustainable Approach for Enhancing the Mathematical Development of Gifted Elementary Students</dc:title>
  <dc:creator>Thompson, Tonda</dc:creator>
  <cp:lastModifiedBy>Mandy McDonough</cp:lastModifiedBy>
  <cp:revision>19</cp:revision>
  <dcterms:created xsi:type="dcterms:W3CDTF">2015-02-05T19:10:03Z</dcterms:created>
  <dcterms:modified xsi:type="dcterms:W3CDTF">2015-03-31T14:28:58Z</dcterms:modified>
</cp:coreProperties>
</file>